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Lato"/>
      <p:regular r:id="rId15"/>
      <p:bold r:id="rId16"/>
      <p:italic r:id="rId17"/>
      <p:boldItalic r:id="rId18"/>
    </p:embeddedFont>
    <p:embeddedFont>
      <p:font typeface="Gelasi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elasio-bold.fntdata"/><Relationship Id="rId11" Type="http://schemas.openxmlformats.org/officeDocument/2006/relationships/slide" Target="slides/slide5.xml"/><Relationship Id="rId22" Type="http://schemas.openxmlformats.org/officeDocument/2006/relationships/font" Target="fonts/Gelasio-boldItalic.fntdata"/><Relationship Id="rId10" Type="http://schemas.openxmlformats.org/officeDocument/2006/relationships/slide" Target="slides/slide4.xml"/><Relationship Id="rId21" Type="http://schemas.openxmlformats.org/officeDocument/2006/relationships/font" Target="fonts/Gelasi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Lato-regular.fntdata"/><Relationship Id="rId14" Type="http://schemas.openxmlformats.org/officeDocument/2006/relationships/slide" Target="slides/slide8.xml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Gelasio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6855f53365_0_181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36855f53365_0_181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36855f53365_0_181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855f53365_0_189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36855f53365_0_189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36855f53365_0_189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855f53365_0_204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36855f53365_0_204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36855f53365_0_204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6855f53365_0_219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36855f53365_0_219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36855f53365_0_219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855f53365_0_237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36855f53365_0_237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36855f53365_0_237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6855f53365_0_254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6855f53365_0_254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36855f53365_0_254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6855f53365_0_280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6855f53365_0_280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6855f53365_0_280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6855f53365_0_296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36855f53365_0_296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6855f53365_0_296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8" name="Google Shape;5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1" name="Google Shape;6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7" name="Google Shape;6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0" name="Google Shape;7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3" name="Google Shape;7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10" Type="http://schemas.openxmlformats.org/officeDocument/2006/relationships/image" Target="../media/image30.png"/><Relationship Id="rId9" Type="http://schemas.openxmlformats.org/officeDocument/2006/relationships/image" Target="../media/image24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1" name="Google Shape;8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3"/>
          <p:cNvSpPr/>
          <p:nvPr/>
        </p:nvSpPr>
        <p:spPr>
          <a:xfrm>
            <a:off x="496119" y="1040755"/>
            <a:ext cx="47229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2800"/>
              <a:buFont typeface="Gelasio"/>
              <a:buNone/>
            </a:pPr>
            <a:r>
              <a:rPr b="0" i="0" lang="en" sz="2800" u="none" cap="none" strike="noStrike">
                <a:solidFill>
                  <a:srgbClr val="312F2B"/>
                </a:solidFill>
                <a:latin typeface="Gelasio"/>
                <a:ea typeface="Gelasio"/>
                <a:cs typeface="Gelasio"/>
                <a:sym typeface="Gelasio"/>
              </a:rPr>
              <a:t>AI-Assisted Learning Tool: Transforming Personalized Education</a:t>
            </a:r>
            <a:endParaRPr b="0" i="0" sz="2800" u="none" cap="none" strike="noStrike"/>
          </a:p>
        </p:txBody>
      </p:sp>
      <p:sp>
        <p:nvSpPr>
          <p:cNvPr id="83" name="Google Shape;83;p23"/>
          <p:cNvSpPr/>
          <p:nvPr/>
        </p:nvSpPr>
        <p:spPr>
          <a:xfrm>
            <a:off x="496119" y="2582317"/>
            <a:ext cx="47229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Our groundbreaking AI and voice-enabled interactive learning system delivers tailored educational experiences designed specifically for each user's unique background, learning style, and aspirations.</a:t>
            </a:r>
            <a:endParaRPr b="0" i="0" sz="1100" u="none" cap="none" strike="noStrike"/>
          </a:p>
        </p:txBody>
      </p:sp>
      <p:sp>
        <p:nvSpPr>
          <p:cNvPr id="84" name="Google Shape;84;p23"/>
          <p:cNvSpPr/>
          <p:nvPr/>
        </p:nvSpPr>
        <p:spPr>
          <a:xfrm>
            <a:off x="496119" y="3422228"/>
            <a:ext cx="47229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By creating dynamic, personalized learning pathways, we empower diverse users to access customized upskilling opportunities that continuously adapt and evolve with their individual progress and preferences.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0" name="Google Shape;9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57988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4"/>
          <p:cNvSpPr/>
          <p:nvPr/>
        </p:nvSpPr>
        <p:spPr>
          <a:xfrm>
            <a:off x="442327" y="1848613"/>
            <a:ext cx="77853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2500"/>
              <a:buFont typeface="Gelasio"/>
              <a:buNone/>
            </a:pPr>
            <a:r>
              <a:rPr b="0" i="0" lang="en" sz="2500" u="none" cap="none" strike="noStrike">
                <a:solidFill>
                  <a:srgbClr val="312F2B"/>
                </a:solidFill>
                <a:latin typeface="Gelasio"/>
                <a:ea typeface="Gelasio"/>
                <a:cs typeface="Gelasio"/>
                <a:sym typeface="Gelasio"/>
              </a:rPr>
              <a:t>Intake Form: Foundation for Personalization</a:t>
            </a:r>
            <a:endParaRPr b="0" i="0" sz="2500" u="none" cap="none" strike="noStrike"/>
          </a:p>
        </p:txBody>
      </p:sp>
      <p:pic>
        <p:nvPicPr>
          <p:cNvPr descr="preencoded.png" id="92" name="Google Shape;9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318" y="2512144"/>
            <a:ext cx="315962" cy="31596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4"/>
          <p:cNvSpPr/>
          <p:nvPr/>
        </p:nvSpPr>
        <p:spPr>
          <a:xfrm>
            <a:off x="1015661" y="2587154"/>
            <a:ext cx="1586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00"/>
              <a:buFont typeface="Gelasio"/>
              <a:buNone/>
            </a:pPr>
            <a:r>
              <a:rPr b="0" i="0" lang="en" sz="12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Background Collection</a:t>
            </a:r>
            <a:endParaRPr b="0" i="0" sz="1200" u="none" cap="none" strike="noStrike"/>
          </a:p>
        </p:txBody>
      </p:sp>
      <p:sp>
        <p:nvSpPr>
          <p:cNvPr id="94" name="Google Shape;94;p24"/>
          <p:cNvSpPr/>
          <p:nvPr/>
        </p:nvSpPr>
        <p:spPr>
          <a:xfrm>
            <a:off x="916261" y="2860402"/>
            <a:ext cx="77853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00"/>
              <a:buFont typeface="Lato"/>
              <a:buNone/>
            </a:pPr>
            <a:r>
              <a:rPr b="0" i="0" lang="en" sz="10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Gathers educational history, degree information, and career details from each user.</a:t>
            </a:r>
            <a:endParaRPr b="0" i="0" sz="1000" u="none" cap="none" strike="noStrike"/>
          </a:p>
        </p:txBody>
      </p:sp>
      <p:pic>
        <p:nvPicPr>
          <p:cNvPr descr="preencoded.png" id="95" name="Google Shape;9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2318" y="3378622"/>
            <a:ext cx="315962" cy="31596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4"/>
          <p:cNvSpPr/>
          <p:nvPr/>
        </p:nvSpPr>
        <p:spPr>
          <a:xfrm>
            <a:off x="916261" y="3453631"/>
            <a:ext cx="16323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00"/>
              <a:buFont typeface="Gelasio"/>
              <a:buNone/>
            </a:pPr>
            <a:r>
              <a:rPr b="0" i="0" lang="en" sz="12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Learning Style Analysis</a:t>
            </a:r>
            <a:endParaRPr b="0" i="0" sz="1200" u="none" cap="none" strike="noStrike"/>
          </a:p>
        </p:txBody>
      </p:sp>
      <p:sp>
        <p:nvSpPr>
          <p:cNvPr id="97" name="Google Shape;97;p24"/>
          <p:cNvSpPr/>
          <p:nvPr/>
        </p:nvSpPr>
        <p:spPr>
          <a:xfrm>
            <a:off x="916261" y="3726879"/>
            <a:ext cx="77853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00"/>
              <a:buFont typeface="Lato"/>
              <a:buNone/>
            </a:pPr>
            <a:r>
              <a:rPr b="0" i="0" lang="en" sz="10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AI identifies preferred learning methods, content types, and optimal pacing.</a:t>
            </a:r>
            <a:endParaRPr b="0" i="0" sz="1000" u="none" cap="none" strike="noStrike"/>
          </a:p>
        </p:txBody>
      </p:sp>
      <p:pic>
        <p:nvPicPr>
          <p:cNvPr descr="preencoded.png" id="98" name="Google Shape;98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2318" y="4245099"/>
            <a:ext cx="315962" cy="31596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4"/>
          <p:cNvSpPr/>
          <p:nvPr/>
        </p:nvSpPr>
        <p:spPr>
          <a:xfrm>
            <a:off x="916261" y="4320108"/>
            <a:ext cx="15798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00"/>
              <a:buFont typeface="Gelasio"/>
              <a:buNone/>
            </a:pPr>
            <a:r>
              <a:rPr b="0" i="0" lang="en" sz="12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Goal Setting</a:t>
            </a:r>
            <a:endParaRPr b="0" i="0" sz="1200" u="none" cap="none" strike="noStrike"/>
          </a:p>
        </p:txBody>
      </p:sp>
      <p:sp>
        <p:nvSpPr>
          <p:cNvPr id="100" name="Google Shape;100;p24"/>
          <p:cNvSpPr/>
          <p:nvPr/>
        </p:nvSpPr>
        <p:spPr>
          <a:xfrm>
            <a:off x="916261" y="4593357"/>
            <a:ext cx="77853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00"/>
              <a:buFont typeface="Lato"/>
              <a:buNone/>
            </a:pPr>
            <a:r>
              <a:rPr b="0" i="0" lang="en" sz="10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Establishes clear objectives for knowledge acquisition and skill development.</a:t>
            </a:r>
            <a:endParaRPr b="0" i="0" sz="10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6" name="Google Shape;10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/>
          <p:nvPr/>
        </p:nvSpPr>
        <p:spPr>
          <a:xfrm>
            <a:off x="485329" y="475208"/>
            <a:ext cx="4744200" cy="12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2700"/>
              <a:buFont typeface="Gelasio"/>
              <a:buNone/>
            </a:pPr>
            <a:r>
              <a:rPr b="0" i="0" lang="en" sz="2700" u="none" cap="none" strike="noStrike">
                <a:solidFill>
                  <a:srgbClr val="312F2B"/>
                </a:solidFill>
                <a:latin typeface="Gelasio"/>
                <a:ea typeface="Gelasio"/>
                <a:cs typeface="Gelasio"/>
                <a:sym typeface="Gelasio"/>
              </a:rPr>
              <a:t>AI-Driven Customization: Adaptive Content &amp; Experiences</a:t>
            </a:r>
            <a:endParaRPr b="0" i="0" sz="2700" u="none" cap="none" strike="noStrike"/>
          </a:p>
        </p:txBody>
      </p:sp>
      <p:pic>
        <p:nvPicPr>
          <p:cNvPr descr="preencoded.png" id="108" name="Google Shape;10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329" y="1983135"/>
            <a:ext cx="693390" cy="832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5"/>
          <p:cNvSpPr/>
          <p:nvPr/>
        </p:nvSpPr>
        <p:spPr>
          <a:xfrm>
            <a:off x="1317352" y="2121768"/>
            <a:ext cx="17337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Gelasio"/>
              <a:buNone/>
            </a:pPr>
            <a:r>
              <a:rPr b="0" i="0" lang="en" sz="13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Analyze User Data</a:t>
            </a:r>
            <a:endParaRPr b="0" i="0" sz="1300" u="none" cap="none" strike="noStrike"/>
          </a:p>
        </p:txBody>
      </p:sp>
      <p:sp>
        <p:nvSpPr>
          <p:cNvPr id="110" name="Google Shape;110;p25"/>
          <p:cNvSpPr/>
          <p:nvPr/>
        </p:nvSpPr>
        <p:spPr>
          <a:xfrm>
            <a:off x="1317352" y="2421657"/>
            <a:ext cx="39123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System processes background information and learning patterns.</a:t>
            </a:r>
            <a:endParaRPr b="0" i="0" sz="1100" u="none" cap="none" strike="noStrike"/>
          </a:p>
        </p:txBody>
      </p:sp>
      <p:pic>
        <p:nvPicPr>
          <p:cNvPr descr="preencoded.png" id="111" name="Google Shape;11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329" y="2815233"/>
            <a:ext cx="693390" cy="102096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5"/>
          <p:cNvSpPr/>
          <p:nvPr/>
        </p:nvSpPr>
        <p:spPr>
          <a:xfrm>
            <a:off x="1317352" y="2953866"/>
            <a:ext cx="17337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Gelasio"/>
              <a:buNone/>
            </a:pPr>
            <a:r>
              <a:rPr b="0" i="0" lang="en" sz="13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Tailor Content</a:t>
            </a:r>
            <a:endParaRPr b="0" i="0" sz="1300" u="none" cap="none" strike="noStrike"/>
          </a:p>
        </p:txBody>
      </p:sp>
      <p:sp>
        <p:nvSpPr>
          <p:cNvPr id="113" name="Google Shape;113;p25"/>
          <p:cNvSpPr/>
          <p:nvPr/>
        </p:nvSpPr>
        <p:spPr>
          <a:xfrm>
            <a:off x="1317352" y="3253755"/>
            <a:ext cx="39123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Machine learning adjusts difficulty, pacing, and presentation style.</a:t>
            </a:r>
            <a:endParaRPr b="0" i="0" sz="1100" u="none" cap="none" strike="noStrike"/>
          </a:p>
        </p:txBody>
      </p:sp>
      <p:pic>
        <p:nvPicPr>
          <p:cNvPr descr="preencoded.png" id="114" name="Google Shape;114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5329" y="3836194"/>
            <a:ext cx="693390" cy="83209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5"/>
          <p:cNvSpPr/>
          <p:nvPr/>
        </p:nvSpPr>
        <p:spPr>
          <a:xfrm>
            <a:off x="1317352" y="3974827"/>
            <a:ext cx="17337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Gelasio"/>
              <a:buNone/>
            </a:pPr>
            <a:r>
              <a:rPr b="0" i="0" lang="en" sz="13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Holistic Approach</a:t>
            </a:r>
            <a:endParaRPr b="0" i="0" sz="1300" u="none" cap="none" strike="noStrike"/>
          </a:p>
        </p:txBody>
      </p:sp>
      <p:sp>
        <p:nvSpPr>
          <p:cNvPr id="116" name="Google Shape;116;p25"/>
          <p:cNvSpPr/>
          <p:nvPr/>
        </p:nvSpPr>
        <p:spPr>
          <a:xfrm>
            <a:off x="1317352" y="4274716"/>
            <a:ext cx="39123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Covers academic, social, and emotional learning aspects.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2" name="Google Shape;12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6"/>
          <p:cNvSpPr/>
          <p:nvPr/>
        </p:nvSpPr>
        <p:spPr>
          <a:xfrm>
            <a:off x="3925119" y="752549"/>
            <a:ext cx="47229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2800"/>
              <a:buFont typeface="Gelasio"/>
              <a:buNone/>
            </a:pPr>
            <a:r>
              <a:rPr b="0" i="0" lang="en" sz="2800" u="none" cap="none" strike="noStrike">
                <a:solidFill>
                  <a:srgbClr val="312F2B"/>
                </a:solidFill>
                <a:latin typeface="Gelasio"/>
                <a:ea typeface="Gelasio"/>
                <a:cs typeface="Gelasio"/>
                <a:sym typeface="Gelasio"/>
              </a:rPr>
              <a:t>Interactive, Voice-Enabled Engagement</a:t>
            </a:r>
            <a:endParaRPr b="0" i="0" sz="2800" u="none" cap="none" strike="noStrike"/>
          </a:p>
        </p:txBody>
      </p:sp>
      <p:sp>
        <p:nvSpPr>
          <p:cNvPr id="124" name="Google Shape;124;p26"/>
          <p:cNvSpPr/>
          <p:nvPr/>
        </p:nvSpPr>
        <p:spPr>
          <a:xfrm>
            <a:off x="3925119" y="1851124"/>
            <a:ext cx="318900" cy="318900"/>
          </a:xfrm>
          <a:prstGeom prst="roundRect">
            <a:avLst>
              <a:gd fmla="val 18669" name="adj"/>
            </a:avLst>
          </a:prstGeom>
          <a:solidFill>
            <a:srgbClr val="1F7135"/>
          </a:solidFill>
          <a:ln cap="flat" cmpd="sng" w="9525">
            <a:solidFill>
              <a:srgbClr val="388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5" name="Google Shape;12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288" y="1877690"/>
            <a:ext cx="212601" cy="26580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6"/>
          <p:cNvSpPr/>
          <p:nvPr/>
        </p:nvSpPr>
        <p:spPr>
          <a:xfrm>
            <a:off x="4385830" y="1851125"/>
            <a:ext cx="29346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Gelasio"/>
              <a:buNone/>
            </a:pPr>
            <a:r>
              <a:rPr b="0" i="0" lang="en" sz="14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Conversational Interface</a:t>
            </a:r>
            <a:endParaRPr b="0" i="0" sz="1400" u="none" cap="none" strike="noStrike"/>
          </a:p>
        </p:txBody>
      </p:sp>
      <p:sp>
        <p:nvSpPr>
          <p:cNvPr id="127" name="Google Shape;127;p26"/>
          <p:cNvSpPr/>
          <p:nvPr/>
        </p:nvSpPr>
        <p:spPr>
          <a:xfrm>
            <a:off x="4385827" y="2088475"/>
            <a:ext cx="5082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Hands-free voice interactions create natural learning dialogues.</a:t>
            </a:r>
            <a:endParaRPr b="0" i="0" sz="1100" u="none" cap="none" strike="noStrike"/>
          </a:p>
        </p:txBody>
      </p:sp>
      <p:sp>
        <p:nvSpPr>
          <p:cNvPr id="128" name="Google Shape;128;p26"/>
          <p:cNvSpPr/>
          <p:nvPr/>
        </p:nvSpPr>
        <p:spPr>
          <a:xfrm>
            <a:off x="3925119" y="2716634"/>
            <a:ext cx="318900" cy="318900"/>
          </a:xfrm>
          <a:prstGeom prst="roundRect">
            <a:avLst>
              <a:gd fmla="val 18669" name="adj"/>
            </a:avLst>
          </a:prstGeom>
          <a:solidFill>
            <a:srgbClr val="1F7135"/>
          </a:solidFill>
          <a:ln cap="flat" cmpd="sng" w="9525">
            <a:solidFill>
              <a:srgbClr val="388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9" name="Google Shape;12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8288" y="2743200"/>
            <a:ext cx="212601" cy="26580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6"/>
          <p:cNvSpPr/>
          <p:nvPr/>
        </p:nvSpPr>
        <p:spPr>
          <a:xfrm>
            <a:off x="4385816" y="2765301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Gelasio"/>
              <a:buNone/>
            </a:pPr>
            <a:r>
              <a:rPr b="0" i="0" lang="en" sz="14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Real-time Feedback</a:t>
            </a:r>
            <a:endParaRPr b="0" i="0" sz="1400" u="none" cap="none" strike="noStrike"/>
          </a:p>
        </p:txBody>
      </p:sp>
      <p:sp>
        <p:nvSpPr>
          <p:cNvPr id="131" name="Google Shape;131;p26"/>
          <p:cNvSpPr/>
          <p:nvPr/>
        </p:nvSpPr>
        <p:spPr>
          <a:xfrm>
            <a:off x="4385816" y="3071813"/>
            <a:ext cx="42621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AI provides immediate guidance on responses and questions.</a:t>
            </a:r>
            <a:endParaRPr b="0" i="0" sz="1100" u="none" cap="none" strike="noStrike"/>
          </a:p>
        </p:txBody>
      </p:sp>
      <p:sp>
        <p:nvSpPr>
          <p:cNvPr id="132" name="Google Shape;132;p26"/>
          <p:cNvSpPr/>
          <p:nvPr/>
        </p:nvSpPr>
        <p:spPr>
          <a:xfrm>
            <a:off x="3925119" y="3582144"/>
            <a:ext cx="318900" cy="318900"/>
          </a:xfrm>
          <a:prstGeom prst="roundRect">
            <a:avLst>
              <a:gd fmla="val 18669" name="adj"/>
            </a:avLst>
          </a:prstGeom>
          <a:solidFill>
            <a:srgbClr val="1F7135"/>
          </a:solidFill>
          <a:ln cap="flat" cmpd="sng" w="9525">
            <a:solidFill>
              <a:srgbClr val="388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3" name="Google Shape;13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78288" y="3608710"/>
            <a:ext cx="212601" cy="26580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/>
          <p:nvPr/>
        </p:nvSpPr>
        <p:spPr>
          <a:xfrm>
            <a:off x="4385816" y="3630811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Gelasio"/>
              <a:buNone/>
            </a:pPr>
            <a:r>
              <a:rPr b="0" i="0" lang="en" sz="14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Engaging Tools</a:t>
            </a:r>
            <a:endParaRPr b="0" i="0" sz="1400" u="none" cap="none" strike="noStrike"/>
          </a:p>
        </p:txBody>
      </p:sp>
      <p:sp>
        <p:nvSpPr>
          <p:cNvPr id="135" name="Google Shape;135;p26"/>
          <p:cNvSpPr/>
          <p:nvPr/>
        </p:nvSpPr>
        <p:spPr>
          <a:xfrm>
            <a:off x="4385816" y="3937323"/>
            <a:ext cx="42621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Interactive quizzes, flashcards, and gamified lessons maintain interest.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/>
          <p:nvPr/>
        </p:nvSpPr>
        <p:spPr>
          <a:xfrm>
            <a:off x="485775" y="382414"/>
            <a:ext cx="58305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2700"/>
              <a:buFont typeface="Gelasio"/>
              <a:buNone/>
            </a:pPr>
            <a:r>
              <a:rPr b="0" i="0" lang="en" sz="2700" u="none" cap="none" strike="noStrike">
                <a:solidFill>
                  <a:srgbClr val="312F2B"/>
                </a:solidFill>
                <a:latin typeface="Gelasio"/>
                <a:ea typeface="Gelasio"/>
                <a:cs typeface="Gelasio"/>
                <a:sym typeface="Gelasio"/>
              </a:rPr>
              <a:t>Evaluation and Basic Problem Solving</a:t>
            </a:r>
            <a:endParaRPr b="0" i="0" sz="2700" u="none" cap="none" strike="noStrike"/>
          </a:p>
        </p:txBody>
      </p:sp>
      <p:sp>
        <p:nvSpPr>
          <p:cNvPr id="142" name="Google Shape;142;p27"/>
          <p:cNvSpPr/>
          <p:nvPr/>
        </p:nvSpPr>
        <p:spPr>
          <a:xfrm>
            <a:off x="485775" y="1093664"/>
            <a:ext cx="3261900" cy="1031400"/>
          </a:xfrm>
          <a:prstGeom prst="roundRect">
            <a:avLst>
              <a:gd fmla="val 5653" name="adj"/>
            </a:avLst>
          </a:prstGeom>
          <a:solidFill>
            <a:srgbClr val="1F7135"/>
          </a:solidFill>
          <a:ln cap="flat" cmpd="sng" w="9525">
            <a:solidFill>
              <a:srgbClr val="388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7"/>
          <p:cNvSpPr/>
          <p:nvPr/>
        </p:nvSpPr>
        <p:spPr>
          <a:xfrm>
            <a:off x="629320" y="1237208"/>
            <a:ext cx="1735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lasio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Gelasio"/>
                <a:ea typeface="Gelasio"/>
                <a:cs typeface="Gelasio"/>
                <a:sym typeface="Gelasio"/>
              </a:rPr>
              <a:t>Assessment</a:t>
            </a:r>
            <a:endParaRPr b="0" i="0" sz="1300" u="none" cap="none" strike="noStrike"/>
          </a:p>
        </p:txBody>
      </p:sp>
      <p:sp>
        <p:nvSpPr>
          <p:cNvPr id="144" name="Google Shape;144;p27"/>
          <p:cNvSpPr/>
          <p:nvPr/>
        </p:nvSpPr>
        <p:spPr>
          <a:xfrm>
            <a:off x="629320" y="1537394"/>
            <a:ext cx="29748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AI evaluates understanding through strategic questioning.</a:t>
            </a:r>
            <a:endParaRPr b="0" i="0" sz="1100" u="none" cap="none" strike="noStrike"/>
          </a:p>
        </p:txBody>
      </p:sp>
      <p:sp>
        <p:nvSpPr>
          <p:cNvPr id="145" name="Google Shape;145;p27"/>
          <p:cNvSpPr/>
          <p:nvPr/>
        </p:nvSpPr>
        <p:spPr>
          <a:xfrm>
            <a:off x="485775" y="2194396"/>
            <a:ext cx="4025400" cy="809400"/>
          </a:xfrm>
          <a:prstGeom prst="roundRect">
            <a:avLst>
              <a:gd fmla="val 7204" name="adj"/>
            </a:avLst>
          </a:prstGeom>
          <a:solidFill>
            <a:srgbClr val="1F7135"/>
          </a:solidFill>
          <a:ln cap="flat" cmpd="sng" w="9525">
            <a:solidFill>
              <a:srgbClr val="388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7"/>
          <p:cNvSpPr/>
          <p:nvPr/>
        </p:nvSpPr>
        <p:spPr>
          <a:xfrm>
            <a:off x="629320" y="2337941"/>
            <a:ext cx="1888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lasio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Gelasio"/>
                <a:ea typeface="Gelasio"/>
                <a:cs typeface="Gelasio"/>
                <a:sym typeface="Gelasio"/>
              </a:rPr>
              <a:t>Guided Problem-Solving</a:t>
            </a:r>
            <a:endParaRPr b="0" i="0" sz="1300" u="none" cap="none" strike="noStrike"/>
          </a:p>
        </p:txBody>
      </p:sp>
      <p:sp>
        <p:nvSpPr>
          <p:cNvPr id="147" name="Google Shape;147;p27"/>
          <p:cNvSpPr/>
          <p:nvPr/>
        </p:nvSpPr>
        <p:spPr>
          <a:xfrm>
            <a:off x="629320" y="2638128"/>
            <a:ext cx="37383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Step-by-step modules break down complex concepts.</a:t>
            </a:r>
            <a:endParaRPr b="0" i="0" sz="1100" u="none" cap="none" strike="noStrike"/>
          </a:p>
        </p:txBody>
      </p:sp>
      <p:sp>
        <p:nvSpPr>
          <p:cNvPr id="148" name="Google Shape;148;p27"/>
          <p:cNvSpPr/>
          <p:nvPr/>
        </p:nvSpPr>
        <p:spPr>
          <a:xfrm>
            <a:off x="485775" y="3073078"/>
            <a:ext cx="4788900" cy="809400"/>
          </a:xfrm>
          <a:prstGeom prst="roundRect">
            <a:avLst>
              <a:gd fmla="val 7204" name="adj"/>
            </a:avLst>
          </a:prstGeom>
          <a:solidFill>
            <a:srgbClr val="1F7135"/>
          </a:solidFill>
          <a:ln cap="flat" cmpd="sng" w="9525">
            <a:solidFill>
              <a:srgbClr val="388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7"/>
          <p:cNvSpPr/>
          <p:nvPr/>
        </p:nvSpPr>
        <p:spPr>
          <a:xfrm>
            <a:off x="629320" y="3216623"/>
            <a:ext cx="1735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lasio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Gelasio"/>
                <a:ea typeface="Gelasio"/>
                <a:cs typeface="Gelasio"/>
                <a:sym typeface="Gelasio"/>
              </a:rPr>
              <a:t>Targeted Remediation</a:t>
            </a:r>
            <a:endParaRPr b="0" i="0" sz="1300" u="none" cap="none" strike="noStrike"/>
          </a:p>
        </p:txBody>
      </p:sp>
      <p:sp>
        <p:nvSpPr>
          <p:cNvPr id="150" name="Google Shape;150;p27"/>
          <p:cNvSpPr/>
          <p:nvPr/>
        </p:nvSpPr>
        <p:spPr>
          <a:xfrm>
            <a:off x="629320" y="3516809"/>
            <a:ext cx="45018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System provides personalized help for knowledge gaps.</a:t>
            </a:r>
            <a:endParaRPr b="0" i="0" sz="1100" u="none" cap="none" strike="noStrike"/>
          </a:p>
        </p:txBody>
      </p:sp>
      <p:sp>
        <p:nvSpPr>
          <p:cNvPr id="151" name="Google Shape;151;p27"/>
          <p:cNvSpPr/>
          <p:nvPr/>
        </p:nvSpPr>
        <p:spPr>
          <a:xfrm>
            <a:off x="485775" y="3951759"/>
            <a:ext cx="5552400" cy="809400"/>
          </a:xfrm>
          <a:prstGeom prst="roundRect">
            <a:avLst>
              <a:gd fmla="val 7204" name="adj"/>
            </a:avLst>
          </a:prstGeom>
          <a:solidFill>
            <a:srgbClr val="1F7135"/>
          </a:solidFill>
          <a:ln cap="flat" cmpd="sng" w="9525">
            <a:solidFill>
              <a:srgbClr val="388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/>
          <p:nvPr/>
        </p:nvSpPr>
        <p:spPr>
          <a:xfrm>
            <a:off x="629320" y="4095304"/>
            <a:ext cx="1735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Gelasio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Gelasio"/>
                <a:ea typeface="Gelasio"/>
                <a:cs typeface="Gelasio"/>
                <a:sym typeface="Gelasio"/>
              </a:rPr>
              <a:t>Mastery Confirmation</a:t>
            </a:r>
            <a:endParaRPr b="0" i="0" sz="1300" u="none" cap="none" strike="noStrike"/>
          </a:p>
        </p:txBody>
      </p:sp>
      <p:sp>
        <p:nvSpPr>
          <p:cNvPr id="153" name="Google Shape;153;p27"/>
          <p:cNvSpPr/>
          <p:nvPr/>
        </p:nvSpPr>
        <p:spPr>
          <a:xfrm>
            <a:off x="629320" y="4395490"/>
            <a:ext cx="52653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Verification ensures topics are fully understood.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/>
          <p:nvPr/>
        </p:nvSpPr>
        <p:spPr>
          <a:xfrm>
            <a:off x="403696" y="497011"/>
            <a:ext cx="77124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2300"/>
              <a:buFont typeface="Gelasio"/>
              <a:buNone/>
            </a:pPr>
            <a:r>
              <a:rPr b="0" i="0" lang="en" sz="2300" u="none" cap="none" strike="noStrike">
                <a:solidFill>
                  <a:srgbClr val="312F2B"/>
                </a:solidFill>
                <a:latin typeface="Gelasio"/>
                <a:ea typeface="Gelasio"/>
                <a:cs typeface="Gelasio"/>
                <a:sym typeface="Gelasio"/>
              </a:rPr>
              <a:t>Customized Curriculum Generation &amp; Advanced Capabilities</a:t>
            </a:r>
            <a:endParaRPr b="0" i="0" sz="2300" u="none" cap="none" strike="noStrike"/>
          </a:p>
        </p:txBody>
      </p:sp>
      <p:sp>
        <p:nvSpPr>
          <p:cNvPr id="160" name="Google Shape;160;p28"/>
          <p:cNvSpPr/>
          <p:nvPr/>
        </p:nvSpPr>
        <p:spPr>
          <a:xfrm>
            <a:off x="369246" y="1264281"/>
            <a:ext cx="83367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900"/>
              <a:buFont typeface="Lato"/>
              <a:buNone/>
            </a:pPr>
            <a:r>
              <a:rPr b="0" i="0" lang="en" sz="9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Our system combines personalized curriculum creation with comprehensive monitoring tools.</a:t>
            </a:r>
            <a:endParaRPr b="0" i="0" sz="900" u="none" cap="none" strike="noStrike"/>
          </a:p>
        </p:txBody>
      </p:sp>
      <p:pic>
        <p:nvPicPr>
          <p:cNvPr descr="preencoded.png" id="161" name="Google Shape;16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1973" y="1402556"/>
            <a:ext cx="1031602" cy="6646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2" name="Google Shape;16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06625" y="1715839"/>
            <a:ext cx="162222" cy="20277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/>
          <p:nvPr/>
        </p:nvSpPr>
        <p:spPr>
          <a:xfrm>
            <a:off x="3118917" y="1517898"/>
            <a:ext cx="18603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Gelasio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Complete Learning Pathways</a:t>
            </a:r>
            <a:endParaRPr b="0" i="0" sz="1100" u="none" cap="none" strike="noStrike"/>
          </a:p>
        </p:txBody>
      </p:sp>
      <p:sp>
        <p:nvSpPr>
          <p:cNvPr id="164" name="Google Shape;164;p28"/>
          <p:cNvSpPr/>
          <p:nvPr/>
        </p:nvSpPr>
        <p:spPr>
          <a:xfrm>
            <a:off x="3118917" y="1767334"/>
            <a:ext cx="18642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900"/>
              <a:buFont typeface="Lato"/>
              <a:buNone/>
            </a:pPr>
            <a:r>
              <a:rPr b="0" i="0" lang="en" sz="9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Fully integrated educational journeys</a:t>
            </a:r>
            <a:endParaRPr b="0" i="0" sz="900" u="none" cap="none" strike="noStrike"/>
          </a:p>
        </p:txBody>
      </p:sp>
      <p:sp>
        <p:nvSpPr>
          <p:cNvPr id="165" name="Google Shape;165;p28"/>
          <p:cNvSpPr/>
          <p:nvPr/>
        </p:nvSpPr>
        <p:spPr>
          <a:xfrm>
            <a:off x="3032373" y="2075631"/>
            <a:ext cx="5679300" cy="7200"/>
          </a:xfrm>
          <a:prstGeom prst="roundRect">
            <a:avLst>
              <a:gd fmla="val 678226" name="adj"/>
            </a:avLst>
          </a:prstGeom>
          <a:solidFill>
            <a:srgbClr val="1F7135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6" name="Google Shape;16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56134" y="2096021"/>
            <a:ext cx="2063279" cy="6646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7" name="Google Shape;16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06625" y="2326928"/>
            <a:ext cx="162222" cy="20277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3634755" y="2211363"/>
            <a:ext cx="18057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Gelasio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Dynamic Lesson Integration</a:t>
            </a:r>
            <a:endParaRPr b="0" i="0" sz="1100" u="none" cap="none" strike="noStrike"/>
          </a:p>
        </p:txBody>
      </p:sp>
      <p:sp>
        <p:nvSpPr>
          <p:cNvPr id="169" name="Google Shape;169;p28"/>
          <p:cNvSpPr/>
          <p:nvPr/>
        </p:nvSpPr>
        <p:spPr>
          <a:xfrm>
            <a:off x="3634755" y="2460799"/>
            <a:ext cx="22878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900"/>
              <a:buFont typeface="Lato"/>
              <a:buNone/>
            </a:pPr>
            <a:r>
              <a:rPr b="0" i="0" lang="en" sz="9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Concepts, practice, and assessment combined</a:t>
            </a:r>
            <a:endParaRPr b="0" i="0" sz="900" u="none" cap="none" strike="noStrike"/>
          </a:p>
        </p:txBody>
      </p:sp>
      <p:sp>
        <p:nvSpPr>
          <p:cNvPr id="170" name="Google Shape;170;p28"/>
          <p:cNvSpPr/>
          <p:nvPr/>
        </p:nvSpPr>
        <p:spPr>
          <a:xfrm>
            <a:off x="3548211" y="2769096"/>
            <a:ext cx="5163300" cy="7200"/>
          </a:xfrm>
          <a:prstGeom prst="roundRect">
            <a:avLst>
              <a:gd fmla="val 678226" name="adj"/>
            </a:avLst>
          </a:prstGeom>
          <a:solidFill>
            <a:srgbClr val="1F7135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1" name="Google Shape;171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0296" y="2789486"/>
            <a:ext cx="3094954" cy="6646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2" name="Google Shape;172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06625" y="3020393"/>
            <a:ext cx="162222" cy="20277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/>
          <p:nvPr/>
        </p:nvSpPr>
        <p:spPr>
          <a:xfrm>
            <a:off x="4150593" y="2904828"/>
            <a:ext cx="14418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Gelasio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Automated Planning</a:t>
            </a:r>
            <a:endParaRPr b="0" i="0" sz="1100" u="none" cap="none" strike="noStrike"/>
          </a:p>
        </p:txBody>
      </p:sp>
      <p:sp>
        <p:nvSpPr>
          <p:cNvPr id="174" name="Google Shape;174;p28"/>
          <p:cNvSpPr/>
          <p:nvPr/>
        </p:nvSpPr>
        <p:spPr>
          <a:xfrm>
            <a:off x="4150593" y="3154263"/>
            <a:ext cx="22305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900"/>
              <a:buFont typeface="Lato"/>
              <a:buNone/>
            </a:pPr>
            <a:r>
              <a:rPr b="0" i="0" lang="en" sz="9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Curriculum mapping for degrees and careers</a:t>
            </a:r>
            <a:endParaRPr b="0" i="0" sz="900" u="none" cap="none" strike="noStrike"/>
          </a:p>
        </p:txBody>
      </p:sp>
      <p:sp>
        <p:nvSpPr>
          <p:cNvPr id="175" name="Google Shape;175;p28"/>
          <p:cNvSpPr/>
          <p:nvPr/>
        </p:nvSpPr>
        <p:spPr>
          <a:xfrm>
            <a:off x="4064049" y="3462561"/>
            <a:ext cx="4647300" cy="7200"/>
          </a:xfrm>
          <a:prstGeom prst="roundRect">
            <a:avLst>
              <a:gd fmla="val 678226" name="adj"/>
            </a:avLst>
          </a:prstGeom>
          <a:solidFill>
            <a:srgbClr val="1F7135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6" name="Google Shape;176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4533" y="3482950"/>
            <a:ext cx="4126557" cy="6646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7" name="Google Shape;177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06699" y="3713857"/>
            <a:ext cx="162222" cy="20277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/>
          <p:nvPr/>
        </p:nvSpPr>
        <p:spPr>
          <a:xfrm>
            <a:off x="4666431" y="3598292"/>
            <a:ext cx="14418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Gelasio"/>
              <a:buNone/>
            </a:pPr>
            <a:r>
              <a:rPr b="0" i="0" lang="en" sz="11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Data Foundation</a:t>
            </a:r>
            <a:endParaRPr b="0" i="0" sz="1100" u="none" cap="none" strike="noStrike"/>
          </a:p>
        </p:txBody>
      </p:sp>
      <p:sp>
        <p:nvSpPr>
          <p:cNvPr id="179" name="Google Shape;179;p28"/>
          <p:cNvSpPr/>
          <p:nvPr/>
        </p:nvSpPr>
        <p:spPr>
          <a:xfrm>
            <a:off x="4666431" y="3847728"/>
            <a:ext cx="22275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900"/>
              <a:buFont typeface="Lato"/>
              <a:buNone/>
            </a:pPr>
            <a:r>
              <a:rPr b="0" i="0" lang="en" sz="9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Intake and performance analytics dashboard</a:t>
            </a:r>
            <a:endParaRPr b="0" i="0" sz="900" u="none" cap="none" strike="noStrike"/>
          </a:p>
        </p:txBody>
      </p:sp>
      <p:sp>
        <p:nvSpPr>
          <p:cNvPr id="180" name="Google Shape;180;p28"/>
          <p:cNvSpPr/>
          <p:nvPr/>
        </p:nvSpPr>
        <p:spPr>
          <a:xfrm>
            <a:off x="403696" y="4277395"/>
            <a:ext cx="833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900"/>
              <a:buFont typeface="Lato"/>
              <a:buNone/>
            </a:pPr>
            <a:r>
              <a:rPr b="0" i="0" lang="en" sz="9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Our analytics dashboard tracks performance, engagement, and mastery metrics over time. Future predictive models will highlight growth areas and suggest personalized interventions, enabling data-driven adjustments to learning pathways.</a:t>
            </a:r>
            <a:endParaRPr b="0" i="0" sz="9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/>
          <p:nvPr/>
        </p:nvSpPr>
        <p:spPr>
          <a:xfrm>
            <a:off x="453033" y="453628"/>
            <a:ext cx="32361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2500"/>
              <a:buFont typeface="Gelasio"/>
              <a:buNone/>
            </a:pPr>
            <a:r>
              <a:rPr b="0" i="0" lang="en" sz="2500" u="none" cap="none" strike="noStrike">
                <a:solidFill>
                  <a:srgbClr val="312F2B"/>
                </a:solidFill>
                <a:latin typeface="Gelasio"/>
                <a:ea typeface="Gelasio"/>
                <a:cs typeface="Gelasio"/>
                <a:sym typeface="Gelasio"/>
              </a:rPr>
              <a:t>Future State:</a:t>
            </a:r>
            <a:endParaRPr b="0" i="0" sz="2500" u="none" cap="none" strike="noStrike"/>
          </a:p>
        </p:txBody>
      </p:sp>
      <p:sp>
        <p:nvSpPr>
          <p:cNvPr id="187" name="Google Shape;187;p29"/>
          <p:cNvSpPr/>
          <p:nvPr/>
        </p:nvSpPr>
        <p:spPr>
          <a:xfrm>
            <a:off x="453032" y="1116955"/>
            <a:ext cx="82380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00"/>
              <a:buFont typeface="Lato"/>
              <a:buNone/>
            </a:pPr>
            <a:r>
              <a:rPr b="0" i="0" lang="en" sz="10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Our comprehensive system will transform education through advanced analytics, personalized interventions, and adaptive learning technology.</a:t>
            </a:r>
            <a:endParaRPr b="0" i="0" sz="1000" u="none" cap="none" strike="noStrike"/>
          </a:p>
        </p:txBody>
      </p:sp>
      <p:pic>
        <p:nvPicPr>
          <p:cNvPr descr="preencoded.png" id="188" name="Google Shape;18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032" y="1469529"/>
            <a:ext cx="2638127" cy="163048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/>
          <p:nvPr/>
        </p:nvSpPr>
        <p:spPr>
          <a:xfrm>
            <a:off x="453033" y="3229421"/>
            <a:ext cx="26358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Gelasio"/>
              <a:buNone/>
            </a:pPr>
            <a:r>
              <a:rPr b="0" i="0" lang="en" sz="13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Comprehensive Analytics Dashboard</a:t>
            </a:r>
            <a:endParaRPr b="0" i="0" sz="1300" u="none" cap="none" strike="noStrike"/>
          </a:p>
        </p:txBody>
      </p:sp>
      <p:sp>
        <p:nvSpPr>
          <p:cNvPr id="190" name="Google Shape;190;p29"/>
          <p:cNvSpPr/>
          <p:nvPr/>
        </p:nvSpPr>
        <p:spPr>
          <a:xfrm>
            <a:off x="453033" y="3509218"/>
            <a:ext cx="26382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00"/>
              <a:buFont typeface="Lato"/>
              <a:buNone/>
            </a:pPr>
            <a:r>
              <a:rPr b="0" i="0" lang="en" sz="10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Precisely tracks learning outcomes, system engagement metrics, and mastery progression across all educational domains.</a:t>
            </a:r>
            <a:endParaRPr b="0" i="0" sz="1000" u="none" cap="none" strike="noStrike"/>
          </a:p>
        </p:txBody>
      </p:sp>
      <p:pic>
        <p:nvPicPr>
          <p:cNvPr descr="preencoded.png" id="191" name="Google Shape;19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2936" y="1469529"/>
            <a:ext cx="2638127" cy="163048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/>
          <p:nvPr/>
        </p:nvSpPr>
        <p:spPr>
          <a:xfrm>
            <a:off x="3252936" y="3229421"/>
            <a:ext cx="19341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Gelasio"/>
              <a:buNone/>
            </a:pPr>
            <a:r>
              <a:rPr b="0" i="0" lang="en" sz="13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Advanced Diagnostic Tools</a:t>
            </a:r>
            <a:endParaRPr b="0" i="0" sz="1300" u="none" cap="none" strike="noStrike"/>
          </a:p>
        </p:txBody>
      </p:sp>
      <p:sp>
        <p:nvSpPr>
          <p:cNvPr id="193" name="Google Shape;193;p29"/>
          <p:cNvSpPr/>
          <p:nvPr/>
        </p:nvSpPr>
        <p:spPr>
          <a:xfrm>
            <a:off x="3252936" y="3509218"/>
            <a:ext cx="26382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00"/>
              <a:buFont typeface="Lato"/>
              <a:buNone/>
            </a:pPr>
            <a:r>
              <a:rPr b="0" i="0" lang="en" sz="10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Identifies specific growth opportunities and generates tailored intervention strategies optimized for each learner's unique profile.</a:t>
            </a:r>
            <a:endParaRPr b="0" i="0" sz="1000" u="none" cap="none" strike="noStrike"/>
          </a:p>
        </p:txBody>
      </p:sp>
      <p:pic>
        <p:nvPicPr>
          <p:cNvPr descr="preencoded.png" id="194" name="Google Shape;19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2840" y="1469529"/>
            <a:ext cx="2638127" cy="163048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/>
          <p:nvPr/>
        </p:nvSpPr>
        <p:spPr>
          <a:xfrm>
            <a:off x="6052840" y="3229421"/>
            <a:ext cx="16179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Gelasio"/>
              <a:buNone/>
            </a:pPr>
            <a:r>
              <a:rPr b="0" i="0" lang="en" sz="13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Adaptive AI Engine</a:t>
            </a:r>
            <a:endParaRPr b="0" i="0" sz="1300" u="none" cap="none" strike="noStrike"/>
          </a:p>
        </p:txBody>
      </p:sp>
      <p:sp>
        <p:nvSpPr>
          <p:cNvPr id="196" name="Google Shape;196;p29"/>
          <p:cNvSpPr/>
          <p:nvPr/>
        </p:nvSpPr>
        <p:spPr>
          <a:xfrm>
            <a:off x="6052840" y="3509218"/>
            <a:ext cx="26382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00"/>
              <a:buFont typeface="Lato"/>
              <a:buNone/>
            </a:pPr>
            <a:r>
              <a:rPr b="0" i="0" lang="en" sz="10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Generates customized learning content that builds upon established knowledge while introducing new concepts at optimal intervals.</a:t>
            </a:r>
            <a:endParaRPr b="0" i="0" sz="1000" u="none" cap="none" strike="noStrike"/>
          </a:p>
        </p:txBody>
      </p:sp>
      <p:sp>
        <p:nvSpPr>
          <p:cNvPr id="197" name="Google Shape;197;p29"/>
          <p:cNvSpPr/>
          <p:nvPr/>
        </p:nvSpPr>
        <p:spPr>
          <a:xfrm>
            <a:off x="453032" y="4275832"/>
            <a:ext cx="82380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00"/>
              <a:buFont typeface="Lato"/>
              <a:buNone/>
            </a:pPr>
            <a:r>
              <a:rPr b="0" i="0" lang="en" sz="10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Our machine learning capabilities will continuously refine instructional methodologies, optimizing knowledge retention and practical application of skills for every individual user.</a:t>
            </a:r>
            <a:endParaRPr b="0" i="0" sz="10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3" name="Google Shape;20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/>
          <p:nvPr/>
        </p:nvSpPr>
        <p:spPr>
          <a:xfrm>
            <a:off x="3925119" y="515615"/>
            <a:ext cx="47229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2800"/>
              <a:buFont typeface="Gelasio"/>
              <a:buNone/>
            </a:pPr>
            <a:r>
              <a:rPr b="0" i="0" lang="en" sz="2800" u="none" cap="none" strike="noStrike">
                <a:solidFill>
                  <a:srgbClr val="312F2B"/>
                </a:solidFill>
                <a:latin typeface="Gelasio"/>
                <a:ea typeface="Gelasio"/>
                <a:cs typeface="Gelasio"/>
                <a:sym typeface="Gelasio"/>
              </a:rPr>
              <a:t>Conclusion: Impact &amp; Path Forward</a:t>
            </a:r>
            <a:endParaRPr b="0" i="0" sz="2800" u="none" cap="none" strike="noStrike"/>
          </a:p>
        </p:txBody>
      </p:sp>
      <p:sp>
        <p:nvSpPr>
          <p:cNvPr id="205" name="Google Shape;205;p30"/>
          <p:cNvSpPr/>
          <p:nvPr/>
        </p:nvSpPr>
        <p:spPr>
          <a:xfrm>
            <a:off x="3925119" y="1614190"/>
            <a:ext cx="2290500" cy="1733700"/>
          </a:xfrm>
          <a:prstGeom prst="roundRect">
            <a:avLst>
              <a:gd fmla="val 3435" name="adj"/>
            </a:avLst>
          </a:prstGeom>
          <a:solidFill>
            <a:srgbClr val="1F7135"/>
          </a:solidFill>
          <a:ln cap="flat" cmpd="sng" w="9525">
            <a:solidFill>
              <a:srgbClr val="388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4071640" y="1760711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lasio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elasio"/>
                <a:ea typeface="Gelasio"/>
                <a:cs typeface="Gelasio"/>
                <a:sym typeface="Gelasio"/>
              </a:rPr>
              <a:t>Learner Benefits</a:t>
            </a:r>
            <a:endParaRPr b="0" i="0" sz="1400" u="none" cap="none" strike="noStrike"/>
          </a:p>
        </p:txBody>
      </p:sp>
      <p:sp>
        <p:nvSpPr>
          <p:cNvPr id="207" name="Google Shape;207;p30"/>
          <p:cNvSpPr/>
          <p:nvPr/>
        </p:nvSpPr>
        <p:spPr>
          <a:xfrm>
            <a:off x="4071640" y="2067223"/>
            <a:ext cx="19974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Greater autonomy and truly personalized educational experiences. Higher engagement and improved outcomes.</a:t>
            </a:r>
            <a:endParaRPr b="0" i="0" sz="1100" u="none" cap="none" strike="noStrike"/>
          </a:p>
        </p:txBody>
      </p:sp>
      <p:sp>
        <p:nvSpPr>
          <p:cNvPr id="208" name="Google Shape;208;p30"/>
          <p:cNvSpPr/>
          <p:nvPr/>
        </p:nvSpPr>
        <p:spPr>
          <a:xfrm>
            <a:off x="6357343" y="1614190"/>
            <a:ext cx="2290500" cy="1733700"/>
          </a:xfrm>
          <a:prstGeom prst="roundRect">
            <a:avLst>
              <a:gd fmla="val 3435" name="adj"/>
            </a:avLst>
          </a:prstGeom>
          <a:solidFill>
            <a:srgbClr val="1F7135"/>
          </a:solidFill>
          <a:ln cap="flat" cmpd="sng" w="9525">
            <a:solidFill>
              <a:srgbClr val="388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0"/>
          <p:cNvSpPr/>
          <p:nvPr/>
        </p:nvSpPr>
        <p:spPr>
          <a:xfrm>
            <a:off x="6503864" y="1760711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lasio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elasio"/>
                <a:ea typeface="Gelasio"/>
                <a:cs typeface="Gelasio"/>
                <a:sym typeface="Gelasio"/>
              </a:rPr>
              <a:t>System Advantages</a:t>
            </a:r>
            <a:endParaRPr b="0" i="0" sz="1400" u="none" cap="none" strike="noStrike"/>
          </a:p>
        </p:txBody>
      </p:sp>
      <p:sp>
        <p:nvSpPr>
          <p:cNvPr id="210" name="Google Shape;210;p30"/>
          <p:cNvSpPr/>
          <p:nvPr/>
        </p:nvSpPr>
        <p:spPr>
          <a:xfrm>
            <a:off x="6503864" y="2067223"/>
            <a:ext cx="19974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Scalable education delivery at all levels. Efficient resource allocation based on individual needs.</a:t>
            </a:r>
            <a:endParaRPr b="0" i="0" sz="1100" u="none" cap="none" strike="noStrike"/>
          </a:p>
        </p:txBody>
      </p:sp>
      <p:sp>
        <p:nvSpPr>
          <p:cNvPr id="211" name="Google Shape;211;p30"/>
          <p:cNvSpPr/>
          <p:nvPr/>
        </p:nvSpPr>
        <p:spPr>
          <a:xfrm>
            <a:off x="3925119" y="3489573"/>
            <a:ext cx="4722900" cy="1138200"/>
          </a:xfrm>
          <a:prstGeom prst="roundRect">
            <a:avLst>
              <a:gd fmla="val 5231" name="adj"/>
            </a:avLst>
          </a:prstGeom>
          <a:solidFill>
            <a:srgbClr val="1F7135"/>
          </a:solidFill>
          <a:ln cap="flat" cmpd="sng" w="9525">
            <a:solidFill>
              <a:srgbClr val="388A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4071640" y="3636094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lasio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elasio"/>
                <a:ea typeface="Gelasio"/>
                <a:cs typeface="Gelasio"/>
                <a:sym typeface="Gelasio"/>
              </a:rPr>
              <a:t>Next Steps</a:t>
            </a:r>
            <a:endParaRPr b="0" i="0" sz="1400" u="none" cap="none" strike="noStrike"/>
          </a:p>
        </p:txBody>
      </p:sp>
      <p:sp>
        <p:nvSpPr>
          <p:cNvPr id="213" name="Google Shape;213;p30"/>
          <p:cNvSpPr/>
          <p:nvPr/>
        </p:nvSpPr>
        <p:spPr>
          <a:xfrm>
            <a:off x="4071640" y="3942606"/>
            <a:ext cx="4429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Expanding content library. Refining customization algorithms. </a:t>
            </a:r>
            <a:endParaRPr b="0" i="0" sz="1100" u="none" cap="none" strike="noStrike"/>
          </a:p>
        </p:txBody>
      </p:sp>
      <p:sp>
        <p:nvSpPr>
          <p:cNvPr id="214" name="Google Shape;214;p30"/>
          <p:cNvSpPr/>
          <p:nvPr/>
        </p:nvSpPr>
        <p:spPr>
          <a:xfrm>
            <a:off x="4071640" y="4254475"/>
            <a:ext cx="4429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monitoring and Data analysis.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